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3" r:id="rId8"/>
    <p:sldId id="264" r:id="rId9"/>
    <p:sldId id="262" r:id="rId10"/>
    <p:sldId id="267" r:id="rId11"/>
    <p:sldId id="269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7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6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A7B0-C89A-449B-91E5-FF7D00E9DF8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E293A-D84E-48DF-9398-717F6B88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2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Eğitim Öğretimin İşleyişi</a:t>
            </a:r>
            <a:br>
              <a:rPr lang="tr-TR" dirty="0" smtClean="0"/>
            </a:br>
            <a:r>
              <a:rPr lang="tr-TR" dirty="0" smtClean="0"/>
              <a:t>Yönetmelik ve Yönergeler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86601"/>
            <a:ext cx="10789693" cy="1160061"/>
          </a:xfrm>
        </p:spPr>
        <p:txBody>
          <a:bodyPr>
            <a:noAutofit/>
          </a:bodyPr>
          <a:lstStyle/>
          <a:p>
            <a:r>
              <a:rPr lang="en-US" sz="4800" dirty="0" smtClean="0"/>
              <a:t>EĞİTİM-ÖĞRETİM</a:t>
            </a:r>
            <a:r>
              <a:rPr lang="tr-TR" sz="4800" dirty="0" smtClean="0"/>
              <a:t> </a:t>
            </a:r>
            <a:r>
              <a:rPr lang="en-US" sz="4800" dirty="0" smtClean="0"/>
              <a:t>VE SINAV YÖNETMELİĞİ</a:t>
            </a:r>
            <a:r>
              <a:rPr lang="tr-TR" sz="4800" dirty="0" smtClean="0"/>
              <a:t> </a:t>
            </a:r>
            <a:br>
              <a:rPr lang="tr-TR" sz="4800" dirty="0" smtClean="0"/>
            </a:br>
            <a:r>
              <a:rPr lang="tr-TR" sz="4800" b="1" dirty="0" smtClean="0"/>
              <a:t>Ders Kayıtları</a:t>
            </a:r>
            <a:endParaRPr lang="en-US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33266"/>
            <a:ext cx="10953466" cy="4694830"/>
          </a:xfrm>
        </p:spPr>
        <p:txBody>
          <a:bodyPr>
            <a:noAutofit/>
          </a:bodyPr>
          <a:lstStyle/>
          <a:p>
            <a:pPr marL="231775" lvl="1"/>
            <a:r>
              <a:rPr lang="tr-TR" sz="3200" dirty="0" smtClean="0"/>
              <a:t>Öğrenci, öncelikle tekrar edecekleri derslere ve bu dersler farklı dönemlerden ise en alttaki dönemlerden başlamak şartı ile bulundukları döneme ait derslere kayıt yaptırmak zorundadırlar.</a:t>
            </a:r>
          </a:p>
          <a:p>
            <a:pPr marL="231775" lvl="1"/>
            <a:r>
              <a:rPr lang="tr-TR" sz="3200" dirty="0" smtClean="0"/>
              <a:t>Ders  Tekrarı:</a:t>
            </a:r>
          </a:p>
          <a:p>
            <a:pPr marL="688975" lvl="2"/>
            <a:r>
              <a:rPr lang="tr-TR" sz="2800" dirty="0" smtClean="0"/>
              <a:t>başarısız olunan, alınamayan, not yükseltme </a:t>
            </a:r>
          </a:p>
          <a:p>
            <a:pPr marL="688975" lvl="2"/>
            <a:r>
              <a:rPr lang="tr-TR" sz="2800" dirty="0" smtClean="0"/>
              <a:t>tekrar verildiği ilk yarıyılda veya yaz okulunda alınabilir</a:t>
            </a:r>
          </a:p>
          <a:p>
            <a:pPr marL="688975" lvl="2"/>
            <a:r>
              <a:rPr lang="tr-TR" sz="2800" dirty="0" smtClean="0"/>
              <a:t>alınan en son not geçerlidir</a:t>
            </a:r>
          </a:p>
          <a:p>
            <a:pPr marL="231775" lvl="1"/>
            <a:r>
              <a:rPr lang="tr-TR" sz="3200" dirty="0" smtClean="0"/>
              <a:t>Üstten Ders Alma: Tekrar dersi olmamalı, GANO en az 3.00 </a:t>
            </a:r>
            <a:r>
              <a:rPr lang="tr-TR" sz="3200" dirty="0" smtClean="0"/>
              <a:t>olmalı (en fazla 10 AKTS)</a:t>
            </a:r>
            <a:endParaRPr lang="tr-TR" sz="3200" dirty="0" smtClean="0"/>
          </a:p>
          <a:p>
            <a:pPr marL="231775" lvl="1"/>
            <a:r>
              <a:rPr lang="tr-TR" sz="3200" dirty="0" smtClean="0"/>
              <a:t>Yaz Okulu: En çok 16 AKTS alınabilir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4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86601"/>
            <a:ext cx="10789693" cy="1160061"/>
          </a:xfrm>
        </p:spPr>
        <p:txBody>
          <a:bodyPr>
            <a:noAutofit/>
          </a:bodyPr>
          <a:lstStyle/>
          <a:p>
            <a:r>
              <a:rPr lang="en-US" sz="4800" dirty="0" smtClean="0"/>
              <a:t>EĞİTİM-ÖĞRETİM</a:t>
            </a:r>
            <a:r>
              <a:rPr lang="tr-TR" sz="4800" dirty="0" smtClean="0"/>
              <a:t> </a:t>
            </a:r>
            <a:r>
              <a:rPr lang="en-US" sz="4800" dirty="0" smtClean="0"/>
              <a:t>VE SINAV YÖNETMELİĞİ</a:t>
            </a:r>
            <a:r>
              <a:rPr lang="tr-TR" sz="4800" dirty="0" smtClean="0"/>
              <a:t> </a:t>
            </a:r>
            <a:br>
              <a:rPr lang="tr-TR" sz="4800" dirty="0" smtClean="0"/>
            </a:br>
            <a:r>
              <a:rPr lang="tr-TR" sz="4800" b="1" dirty="0" smtClean="0"/>
              <a:t>Danışmanlık</a:t>
            </a:r>
            <a:endParaRPr lang="en-US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33266"/>
            <a:ext cx="10953466" cy="4694830"/>
          </a:xfrm>
        </p:spPr>
        <p:txBody>
          <a:bodyPr>
            <a:noAutofit/>
          </a:bodyPr>
          <a:lstStyle/>
          <a:p>
            <a:pPr marL="231775" lvl="1"/>
            <a:r>
              <a:rPr lang="tr-TR" sz="3200" dirty="0" smtClean="0"/>
              <a:t>Akademik konularda birinci irtibat noktanızdır.</a:t>
            </a:r>
          </a:p>
          <a:p>
            <a:pPr marL="231775" lvl="1"/>
            <a:r>
              <a:rPr lang="tr-TR" sz="3200" dirty="0" smtClean="0"/>
              <a:t>Ders kayıtlarınızın </a:t>
            </a:r>
            <a:r>
              <a:rPr lang="tr-TR" sz="3200" b="1" dirty="0" smtClean="0"/>
              <a:t>uygunluğunu</a:t>
            </a:r>
            <a:r>
              <a:rPr lang="tr-TR" sz="3200" dirty="0" smtClean="0"/>
              <a:t> kontrol eder, onaylar.</a:t>
            </a:r>
          </a:p>
          <a:p>
            <a:pPr marL="231775" lvl="1"/>
            <a:r>
              <a:rPr lang="tr-TR" sz="3200" dirty="0" smtClean="0"/>
              <a:t>Tüm işlemlerde sorumluluk sizdedir. </a:t>
            </a:r>
          </a:p>
          <a:p>
            <a:pPr marL="231775"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32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50124"/>
            <a:ext cx="10789693" cy="1160061"/>
          </a:xfrm>
        </p:spPr>
        <p:txBody>
          <a:bodyPr>
            <a:noAutofit/>
          </a:bodyPr>
          <a:lstStyle/>
          <a:p>
            <a:r>
              <a:rPr lang="en-US" sz="4000" dirty="0" smtClean="0"/>
              <a:t>EĞİTİM-ÖĞRETİM</a:t>
            </a:r>
            <a:r>
              <a:rPr lang="tr-TR" sz="4000" dirty="0" smtClean="0"/>
              <a:t> </a:t>
            </a:r>
            <a:r>
              <a:rPr lang="en-US" sz="4000" dirty="0" smtClean="0"/>
              <a:t>VE SINAV YÖNETMELİĞİ</a:t>
            </a:r>
            <a:r>
              <a:rPr lang="tr-TR" sz="4000" dirty="0" smtClean="0"/>
              <a:t> </a:t>
            </a:r>
            <a:br>
              <a:rPr lang="tr-TR" sz="4000" dirty="0" smtClean="0"/>
            </a:br>
            <a:r>
              <a:rPr lang="tr-TR" sz="4000" b="1" dirty="0" smtClean="0"/>
              <a:t>Eğitim Öğretim Süreleri – Mezuniyet Şartları</a:t>
            </a:r>
            <a:endParaRPr lang="en-US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42448"/>
            <a:ext cx="10953466" cy="4585648"/>
          </a:xfrm>
        </p:spPr>
        <p:txBody>
          <a:bodyPr>
            <a:noAutofit/>
          </a:bodyPr>
          <a:lstStyle/>
          <a:p>
            <a:pPr marL="231775" lvl="1"/>
            <a:r>
              <a:rPr lang="tr-TR" sz="3200" dirty="0" smtClean="0"/>
              <a:t>Normal eğitim süresi </a:t>
            </a:r>
            <a:r>
              <a:rPr lang="tr-TR" sz="3200" dirty="0" smtClean="0"/>
              <a:t>2 yıl (4 yarıyıl)</a:t>
            </a:r>
            <a:endParaRPr lang="tr-TR" sz="3200" dirty="0" smtClean="0"/>
          </a:p>
          <a:p>
            <a:pPr marL="231775" lvl="1"/>
            <a:r>
              <a:rPr lang="tr-TR" sz="3200" dirty="0" smtClean="0"/>
              <a:t>Azami süre </a:t>
            </a:r>
            <a:r>
              <a:rPr lang="tr-TR" sz="3200" dirty="0" smtClean="0"/>
              <a:t>4 yıl</a:t>
            </a:r>
            <a:endParaRPr lang="tr-TR" sz="3200" dirty="0" smtClean="0"/>
          </a:p>
          <a:p>
            <a:pPr marL="231775" lvl="1"/>
            <a:r>
              <a:rPr lang="tr-TR" sz="3200" dirty="0" smtClean="0"/>
              <a:t>Müfredattaki staj proje vs. dahil tüm dersleri başarı ile tamamlamak</a:t>
            </a:r>
          </a:p>
          <a:p>
            <a:pPr marL="231775" lvl="1"/>
            <a:r>
              <a:rPr lang="tr-TR" sz="3200" dirty="0" smtClean="0"/>
              <a:t>İstisnalar:</a:t>
            </a:r>
          </a:p>
          <a:p>
            <a:pPr marL="688975" lvl="2"/>
            <a:r>
              <a:rPr lang="tr-TR" sz="2800" dirty="0" smtClean="0"/>
              <a:t>3 ders sınavı</a:t>
            </a:r>
          </a:p>
          <a:p>
            <a:pPr marL="688975" lvl="2"/>
            <a:r>
              <a:rPr lang="tr-TR" sz="2800" dirty="0" smtClean="0"/>
              <a:t>Azami süre sonu ek sınavları</a:t>
            </a:r>
          </a:p>
          <a:p>
            <a:pPr marL="688975" lvl="2"/>
            <a:endParaRPr lang="tr-TR" sz="2400" dirty="0" smtClean="0"/>
          </a:p>
          <a:p>
            <a:pPr marL="231775" lvl="1"/>
            <a:endParaRPr lang="tr-TR" sz="2800" dirty="0" smtClean="0"/>
          </a:p>
          <a:p>
            <a:pPr marL="231775" lvl="1"/>
            <a:endParaRPr lang="tr-TR" sz="2800" dirty="0" smtClean="0"/>
          </a:p>
          <a:p>
            <a:pPr marL="231775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43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50124"/>
            <a:ext cx="10789693" cy="1160061"/>
          </a:xfrm>
        </p:spPr>
        <p:txBody>
          <a:bodyPr>
            <a:noAutofit/>
          </a:bodyPr>
          <a:lstStyle/>
          <a:p>
            <a:r>
              <a:rPr lang="en-US" sz="4000" dirty="0" smtClean="0"/>
              <a:t>EĞİTİM-ÖĞRETİM</a:t>
            </a:r>
            <a:r>
              <a:rPr lang="tr-TR" sz="4000" dirty="0" smtClean="0"/>
              <a:t> </a:t>
            </a:r>
            <a:r>
              <a:rPr lang="en-US" sz="4000" dirty="0" smtClean="0"/>
              <a:t>VE SINAV YÖNETMELİĞİ</a:t>
            </a:r>
            <a:r>
              <a:rPr lang="tr-TR" sz="4000" dirty="0" smtClean="0"/>
              <a:t> </a:t>
            </a:r>
            <a:br>
              <a:rPr lang="tr-TR" sz="4000" dirty="0" smtClean="0"/>
            </a:br>
            <a:r>
              <a:rPr lang="tr-TR" sz="4000" b="1" dirty="0" smtClean="0"/>
              <a:t>Eğitim Öğretim Süreleri – Mezuniyet Şartları</a:t>
            </a:r>
            <a:endParaRPr lang="en-US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67584" y="1705970"/>
            <a:ext cx="4197037" cy="4585648"/>
          </a:xfrm>
        </p:spPr>
        <p:txBody>
          <a:bodyPr>
            <a:noAutofit/>
          </a:bodyPr>
          <a:lstStyle/>
          <a:p>
            <a:pPr marL="231775" lvl="1"/>
            <a:r>
              <a:rPr lang="fr-FR" sz="2800" dirty="0" smtClean="0"/>
              <a:t>Ders </a:t>
            </a:r>
            <a:r>
              <a:rPr lang="fr-FR" sz="2800" dirty="0" err="1" smtClean="0"/>
              <a:t>geçme</a:t>
            </a:r>
            <a:r>
              <a:rPr lang="tr-TR" sz="2800" dirty="0" smtClean="0"/>
              <a:t> </a:t>
            </a:r>
            <a:r>
              <a:rPr lang="fr-FR" sz="2800" dirty="0" err="1" smtClean="0"/>
              <a:t>notu</a:t>
            </a:r>
            <a:r>
              <a:rPr lang="fr-FR" sz="2800" dirty="0" smtClean="0"/>
              <a:t> en </a:t>
            </a:r>
            <a:r>
              <a:rPr lang="fr-FR" sz="2800" dirty="0" err="1" smtClean="0"/>
              <a:t>az</a:t>
            </a:r>
            <a:r>
              <a:rPr lang="fr-FR" sz="2800" dirty="0" smtClean="0"/>
              <a:t> 60’tır.</a:t>
            </a:r>
            <a:endParaRPr lang="tr-TR" sz="2800" dirty="0" smtClean="0"/>
          </a:p>
          <a:p>
            <a:pPr marL="231775" lvl="1"/>
            <a:r>
              <a:rPr lang="tr-TR" sz="2800" dirty="0" smtClean="0"/>
              <a:t>Yarıyıl sonu veya bütünleme sınavından en az 50 puan alınması zorunludur.</a:t>
            </a:r>
          </a:p>
          <a:p>
            <a:pPr marL="231775" lvl="1"/>
            <a:r>
              <a:rPr lang="tr-TR" sz="2800" dirty="0" smtClean="0"/>
              <a:t>Teorik %70, Uygulama %80 devam zorunludur</a:t>
            </a:r>
          </a:p>
          <a:p>
            <a:pPr marL="231775" lvl="1"/>
            <a:endParaRPr lang="tr-TR" sz="2400" dirty="0" smtClean="0"/>
          </a:p>
          <a:p>
            <a:pPr marL="231775" lvl="1"/>
            <a:endParaRPr lang="tr-TR" sz="2800" dirty="0" smtClean="0"/>
          </a:p>
          <a:p>
            <a:pPr marL="231775" lvl="1"/>
            <a:endParaRPr lang="tr-TR" sz="2800" dirty="0" smtClean="0"/>
          </a:p>
          <a:p>
            <a:pPr marL="231775" lvl="1"/>
            <a:endParaRPr lang="en-US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4" y="1705970"/>
            <a:ext cx="7737085" cy="42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50124"/>
            <a:ext cx="10789693" cy="1160061"/>
          </a:xfrm>
        </p:spPr>
        <p:txBody>
          <a:bodyPr>
            <a:noAutofit/>
          </a:bodyPr>
          <a:lstStyle/>
          <a:p>
            <a:r>
              <a:rPr lang="en-US" sz="4000" dirty="0" smtClean="0"/>
              <a:t>EĞİTİM-ÖĞRETİM</a:t>
            </a:r>
            <a:r>
              <a:rPr lang="tr-TR" sz="4000" dirty="0" smtClean="0"/>
              <a:t> </a:t>
            </a:r>
            <a:r>
              <a:rPr lang="en-US" sz="4000" dirty="0" smtClean="0"/>
              <a:t>VE SINAV YÖNETMELİĞİ</a:t>
            </a:r>
            <a:r>
              <a:rPr lang="tr-TR" sz="4000" dirty="0" smtClean="0"/>
              <a:t> </a:t>
            </a:r>
            <a:br>
              <a:rPr lang="tr-TR" sz="4000" dirty="0" smtClean="0"/>
            </a:br>
            <a:r>
              <a:rPr lang="tr-TR" sz="4000" b="1" dirty="0" smtClean="0"/>
              <a:t>Nota İtiraz</a:t>
            </a:r>
            <a:endParaRPr lang="en-US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705970"/>
            <a:ext cx="10175543" cy="4585648"/>
          </a:xfrm>
        </p:spPr>
        <p:txBody>
          <a:bodyPr>
            <a:noAutofit/>
          </a:bodyPr>
          <a:lstStyle/>
          <a:p>
            <a:pPr marL="231775" lvl="1"/>
            <a:r>
              <a:rPr lang="tr-TR" sz="3200" dirty="0" smtClean="0"/>
              <a:t>Sınav eğitim sürecinin bir parçasıdır. Değerlendirmeden ibaret değildir. </a:t>
            </a:r>
          </a:p>
          <a:p>
            <a:pPr marL="231775" lvl="1"/>
            <a:r>
              <a:rPr lang="tr-TR" sz="3200" dirty="0" smtClean="0"/>
              <a:t>Sınav notunuza resmi olarak 5 iş günü içinde itiraz edebilirsiniz. </a:t>
            </a:r>
          </a:p>
          <a:p>
            <a:pPr marL="231775" lvl="1"/>
            <a:r>
              <a:rPr lang="tr-TR" sz="3200" dirty="0" smtClean="0"/>
              <a:t>Hocalardan not talebinde bulunmayın. </a:t>
            </a:r>
          </a:p>
          <a:p>
            <a:pPr marL="231775" lvl="1"/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21443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15"/>
            <a:ext cx="12192000" cy="65531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87579" y="1299411"/>
            <a:ext cx="1022684" cy="4331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87389" y="2045367"/>
            <a:ext cx="1646321" cy="4451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/>
          <p:cNvSpPr txBox="1"/>
          <p:nvPr/>
        </p:nvSpPr>
        <p:spPr>
          <a:xfrm>
            <a:off x="9276347" y="1944785"/>
            <a:ext cx="267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tr-TR" dirty="0" smtClean="0"/>
              <a:t>önergeler ve Esaslara buradan ulaşabilirsiniz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29"/>
            <a:ext cx="12192000" cy="6553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38206" y="1313059"/>
            <a:ext cx="1022684" cy="4331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6265" y="2038665"/>
            <a:ext cx="1764033" cy="4331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05"/>
            <a:ext cx="12192000" cy="6553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62818" y="1433015"/>
            <a:ext cx="1132764" cy="6277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88295" y="2586420"/>
            <a:ext cx="1310185" cy="3957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/>
          <p:cNvSpPr txBox="1"/>
          <p:nvPr/>
        </p:nvSpPr>
        <p:spPr>
          <a:xfrm>
            <a:off x="8998480" y="2461146"/>
            <a:ext cx="272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Staj yönergelerine buradan ulaşabilirsiniz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b="11957"/>
          <a:stretch/>
        </p:blipFill>
        <p:spPr>
          <a:xfrm>
            <a:off x="0" y="1212488"/>
            <a:ext cx="4907507" cy="564551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5371" y="51805"/>
            <a:ext cx="10515600" cy="108095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Öğrenci Bilgi Sistemi </a:t>
            </a:r>
            <a:br>
              <a:rPr lang="tr-TR" dirty="0" smtClean="0"/>
            </a:br>
            <a:r>
              <a:rPr lang="tr-TR" dirty="0" smtClean="0"/>
              <a:t>Öğrenci İşleri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-1" r="44025"/>
          <a:stretch/>
        </p:blipFill>
        <p:spPr>
          <a:xfrm>
            <a:off x="5367454" y="0"/>
            <a:ext cx="6824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9809"/>
          </a:xfrm>
        </p:spPr>
        <p:txBody>
          <a:bodyPr/>
          <a:lstStyle/>
          <a:p>
            <a:r>
              <a:rPr lang="tr-TR" dirty="0" err="1" smtClean="0"/>
              <a:t>Ekampus</a:t>
            </a:r>
            <a:r>
              <a:rPr lang="tr-TR" dirty="0" smtClean="0"/>
              <a:t> - UZMER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02" y="859809"/>
            <a:ext cx="4516531" cy="59013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221" y="33576"/>
            <a:ext cx="5148877" cy="67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13897"/>
            <a:ext cx="10789693" cy="1160061"/>
          </a:xfrm>
        </p:spPr>
        <p:txBody>
          <a:bodyPr>
            <a:noAutofit/>
          </a:bodyPr>
          <a:lstStyle/>
          <a:p>
            <a:r>
              <a:rPr lang="en-US" sz="4800" dirty="0" smtClean="0"/>
              <a:t>EĞİTİM-ÖĞRETİM</a:t>
            </a:r>
            <a:r>
              <a:rPr lang="tr-TR" sz="4800" dirty="0" smtClean="0"/>
              <a:t> </a:t>
            </a:r>
            <a:r>
              <a:rPr lang="en-US" sz="4800" dirty="0" smtClean="0"/>
              <a:t>VE SINAV YÖNETMELİĞİ</a:t>
            </a:r>
            <a:r>
              <a:rPr lang="tr-TR" sz="4800" dirty="0" smtClean="0"/>
              <a:t> </a:t>
            </a:r>
            <a:br>
              <a:rPr lang="tr-TR" sz="4800" dirty="0" smtClean="0"/>
            </a:br>
            <a:r>
              <a:rPr lang="tr-TR" sz="4800" b="1" dirty="0" smtClean="0"/>
              <a:t>Ders Kayıtları</a:t>
            </a:r>
            <a:endParaRPr lang="en-US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56096"/>
            <a:ext cx="10953466" cy="4572000"/>
          </a:xfrm>
        </p:spPr>
        <p:txBody>
          <a:bodyPr>
            <a:noAutofit/>
          </a:bodyPr>
          <a:lstStyle/>
          <a:p>
            <a:pPr marL="231775" lvl="1"/>
            <a:r>
              <a:rPr lang="en-US" sz="3200" dirty="0" err="1" smtClean="0"/>
              <a:t>Öğrenciler</a:t>
            </a:r>
            <a:r>
              <a:rPr lang="en-US" sz="3200" dirty="0" smtClean="0"/>
              <a:t>, her </a:t>
            </a:r>
            <a:r>
              <a:rPr lang="en-US" sz="3200" dirty="0" err="1" smtClean="0"/>
              <a:t>yarıyıl</a:t>
            </a:r>
            <a:r>
              <a:rPr lang="en-US" sz="3200" dirty="0" smtClean="0"/>
              <a:t>/</a:t>
            </a:r>
            <a:r>
              <a:rPr lang="en-US" sz="3200" dirty="0" err="1" smtClean="0"/>
              <a:t>yıl</a:t>
            </a:r>
            <a:r>
              <a:rPr lang="en-US" sz="3200" dirty="0" smtClean="0"/>
              <a:t> </a:t>
            </a:r>
            <a:r>
              <a:rPr lang="en-US" sz="3200" dirty="0" err="1" smtClean="0"/>
              <a:t>başlangıcında</a:t>
            </a:r>
            <a:r>
              <a:rPr lang="en-US" sz="3200" dirty="0" smtClean="0"/>
              <a:t>, </a:t>
            </a:r>
            <a:r>
              <a:rPr lang="en-US" sz="3200" dirty="0" err="1" smtClean="0"/>
              <a:t>akademik</a:t>
            </a:r>
            <a:r>
              <a:rPr lang="en-US" sz="3200" dirty="0" smtClean="0"/>
              <a:t> </a:t>
            </a:r>
            <a:r>
              <a:rPr lang="en-US" sz="3200" dirty="0" err="1" smtClean="0"/>
              <a:t>takvimde</a:t>
            </a:r>
            <a:r>
              <a:rPr lang="en-US" sz="3200" dirty="0" smtClean="0"/>
              <a:t> </a:t>
            </a:r>
            <a:r>
              <a:rPr lang="en-US" sz="3200" dirty="0" err="1" smtClean="0"/>
              <a:t>belirtilen</a:t>
            </a:r>
            <a:r>
              <a:rPr lang="en-US" sz="3200" dirty="0" smtClean="0"/>
              <a:t> </a:t>
            </a:r>
            <a:r>
              <a:rPr lang="en-US" sz="3200" dirty="0" err="1" smtClean="0"/>
              <a:t>süre</a:t>
            </a:r>
            <a:r>
              <a:rPr lang="tr-TR" sz="3200" dirty="0" smtClean="0"/>
              <a:t> </a:t>
            </a:r>
            <a:r>
              <a:rPr lang="en-US" sz="3200" dirty="0" err="1" smtClean="0"/>
              <a:t>içerisinde</a:t>
            </a:r>
            <a:r>
              <a:rPr lang="en-US" sz="3200" dirty="0" smtClean="0"/>
              <a:t> </a:t>
            </a:r>
            <a:r>
              <a:rPr lang="en-US" sz="3200" dirty="0" err="1" smtClean="0"/>
              <a:t>ders</a:t>
            </a:r>
            <a:r>
              <a:rPr lang="en-US" sz="3200" dirty="0" smtClean="0"/>
              <a:t> </a:t>
            </a:r>
            <a:r>
              <a:rPr lang="en-US" sz="3200" dirty="0" err="1" smtClean="0"/>
              <a:t>kayıtlarını</a:t>
            </a:r>
            <a:r>
              <a:rPr lang="en-US" sz="3200" dirty="0" smtClean="0"/>
              <a:t> </a:t>
            </a:r>
            <a:r>
              <a:rPr lang="en-US" sz="3200" dirty="0" err="1" smtClean="0"/>
              <a:t>yapmak</a:t>
            </a:r>
            <a:r>
              <a:rPr lang="en-US" sz="3200" dirty="0" smtClean="0"/>
              <a:t> </a:t>
            </a:r>
            <a:r>
              <a:rPr lang="en-US" sz="3200" dirty="0" err="1" smtClean="0"/>
              <a:t>veya</a:t>
            </a:r>
            <a:r>
              <a:rPr lang="en-US" sz="3200" dirty="0" smtClean="0"/>
              <a:t> </a:t>
            </a:r>
            <a:r>
              <a:rPr lang="en-US" sz="3200" dirty="0" err="1" smtClean="0"/>
              <a:t>yenilemek</a:t>
            </a:r>
            <a:r>
              <a:rPr lang="en-US" sz="3200" dirty="0" smtClean="0"/>
              <a:t> </a:t>
            </a:r>
            <a:r>
              <a:rPr lang="en-US" sz="3200" dirty="0" err="1" smtClean="0"/>
              <a:t>zorundadırlar</a:t>
            </a:r>
            <a:endParaRPr lang="tr-TR" sz="3200" dirty="0" smtClean="0"/>
          </a:p>
          <a:p>
            <a:pPr marL="231775" lvl="1"/>
            <a:r>
              <a:rPr lang="tr-TR" sz="3200" dirty="0" smtClean="0"/>
              <a:t>Öğrenci, ilgili yönetim kurulunca kabul edilmiş bir mazereti yoksa ders kaydını kendisi yenilemek zorundadır. … Süresi içerisinde danışman onayının alınması gerekir.</a:t>
            </a:r>
          </a:p>
          <a:p>
            <a:pPr marL="231775" lvl="1"/>
            <a:r>
              <a:rPr lang="tr-TR" sz="3200" dirty="0" smtClean="0"/>
              <a:t>Öğrenci bir yarıyılda programının çakışmaması şartı ve danışman onayı ile 45 AKTS kredi yüküne kadar ders alabilir.</a:t>
            </a:r>
          </a:p>
        </p:txBody>
      </p:sp>
    </p:spTree>
    <p:extLst>
      <p:ext uri="{BB962C8B-B14F-4D97-AF65-F5344CB8AC3E}">
        <p14:creationId xmlns:p14="http://schemas.microsoft.com/office/powerpoint/2010/main" val="35866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285</Words>
  <Application>Microsoft Office PowerPoint</Application>
  <PresentationFormat>Geniş ekran</PresentationFormat>
  <Paragraphs>40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Office Teması</vt:lpstr>
      <vt:lpstr>Eğitim Öğretimin İşleyişi Yönetmelik ve Yönergeler</vt:lpstr>
      <vt:lpstr>PowerPoint Sunusu</vt:lpstr>
      <vt:lpstr>PowerPoint Sunusu</vt:lpstr>
      <vt:lpstr>PowerPoint Sunusu</vt:lpstr>
      <vt:lpstr>PowerPoint Sunusu</vt:lpstr>
      <vt:lpstr>PowerPoint Sunusu</vt:lpstr>
      <vt:lpstr>Öğrenci Bilgi Sistemi  Öğrenci İşleri</vt:lpstr>
      <vt:lpstr>Ekampus - UZMER</vt:lpstr>
      <vt:lpstr>EĞİTİM-ÖĞRETİM VE SINAV YÖNETMELİĞİ  Ders Kayıtları</vt:lpstr>
      <vt:lpstr>EĞİTİM-ÖĞRETİM VE SINAV YÖNETMELİĞİ  Ders Kayıtları</vt:lpstr>
      <vt:lpstr>EĞİTİM-ÖĞRETİM VE SINAV YÖNETMELİĞİ  Danışmanlık</vt:lpstr>
      <vt:lpstr>EĞİTİM-ÖĞRETİM VE SINAV YÖNETMELİĞİ  Eğitim Öğretim Süreleri – Mezuniyet Şartları</vt:lpstr>
      <vt:lpstr>EĞİTİM-ÖĞRETİM VE SINAV YÖNETMELİĞİ  Eğitim Öğretim Süreleri – Mezuniyet Şartları</vt:lpstr>
      <vt:lpstr>EĞİTİM-ÖĞRETİM VE SINAV YÖNETMELİĞİ  Nota İtiraz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Muhammed Said BOYBAY</dc:creator>
  <cp:lastModifiedBy>Windows Kullanıcısı</cp:lastModifiedBy>
  <cp:revision>23</cp:revision>
  <dcterms:created xsi:type="dcterms:W3CDTF">2024-10-09T05:21:03Z</dcterms:created>
  <dcterms:modified xsi:type="dcterms:W3CDTF">2024-10-16T18:43:45Z</dcterms:modified>
</cp:coreProperties>
</file>